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57" r:id="rId4"/>
    <p:sldId id="258" r:id="rId5"/>
    <p:sldId id="260" r:id="rId6"/>
    <p:sldId id="264" r:id="rId7"/>
    <p:sldId id="269" r:id="rId8"/>
    <p:sldId id="268" r:id="rId9"/>
    <p:sldId id="266" r:id="rId10"/>
    <p:sldId id="262" r:id="rId11"/>
    <p:sldId id="261" r:id="rId12"/>
    <p:sldId id="272" r:id="rId13"/>
    <p:sldId id="263" r:id="rId14"/>
    <p:sldId id="265" r:id="rId15"/>
    <p:sldId id="267" r:id="rId16"/>
    <p:sldId id="270" r:id="rId17"/>
    <p:sldId id="271" r:id="rId18"/>
    <p:sldId id="273" r:id="rId19"/>
    <p:sldId id="284" r:id="rId20"/>
    <p:sldId id="283" r:id="rId21"/>
    <p:sldId id="287" r:id="rId22"/>
    <p:sldId id="285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6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1:47:13.25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1:47:14.42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016"/>
      <inkml:brushProperty name="anchorY" value="-1016"/>
      <inkml:brushProperty name="scaleFactor" value="0.5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1:47:15.57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2"/>
      <inkml:brushProperty name="anchorY" value="-2032"/>
      <inkml:brushProperty name="scaleFactor" value="0.5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1:47:16.53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048"/>
      <inkml:brushProperty name="anchorY" value="-3048"/>
      <inkml:brushProperty name="scaleFactor" value="0.5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1:47:16.97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064"/>
      <inkml:brushProperty name="anchorY" value="-4064"/>
      <inkml:brushProperty name="scaleFactor" value="0.5"/>
    </inkml:brush>
  </inkml:definitions>
  <inkml:trace contextRef="#ctx0" brushRef="#br0">1 0 24575,'0'0'0,"5"0"0,1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51DB1-22FC-45DD-93A2-40C5E953191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1FFB9-244B-4E56-802B-998556286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1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FFB9-244B-4E56-802B-998556286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FFB9-244B-4E56-802B-998556286C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2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FFB9-244B-4E56-802B-998556286C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8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68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5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9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9F92-FD4F-42D3-908C-D7C132FBD1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34E62D-BAF4-425A-8F5A-780FDC19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30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FD2661F-26E7-E235-D5A2-4830FB41B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PROIECT PILOT 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1CF18167-8F57-E6A7-CE58-A21437343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543722"/>
          </a:xfrm>
        </p:spPr>
        <p:txBody>
          <a:bodyPr>
            <a:normAutofit lnSpcReduction="10000"/>
          </a:bodyPr>
          <a:lstStyle/>
          <a:p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SISTEM  DE PANOURI SOLARE PENTRU APA CALDA DE CONSUM CU APORT PENTRU INCALZIRE LA </a:t>
            </a:r>
            <a:r>
              <a:rPr lang="en-US" sz="2400" b="1" i="1" dirty="0">
                <a:solidFill>
                  <a:srgbClr val="00B050"/>
                </a:solidFill>
              </a:rPr>
              <a:t>CT 206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STRADA EREMIA GRIGORESCU</a:t>
            </a:r>
          </a:p>
        </p:txBody>
      </p:sp>
    </p:spTree>
    <p:extLst>
      <p:ext uri="{BB962C8B-B14F-4D97-AF65-F5344CB8AC3E}">
        <p14:creationId xmlns:p14="http://schemas.microsoft.com/office/powerpoint/2010/main" val="22749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ED30415-D02C-5788-CD7D-F56B95FB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RASARITUL SI APUSUL SOARELUI</a:t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LUNA IUNIE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840224DA-566F-7086-7559-7DD70E8DE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10" t="28556" r="54260" b="56629"/>
          <a:stretch/>
        </p:blipFill>
        <p:spPr>
          <a:xfrm>
            <a:off x="2566220" y="2045110"/>
            <a:ext cx="4959996" cy="4571999"/>
          </a:xfrm>
        </p:spPr>
      </p:pic>
    </p:spTree>
    <p:extLst>
      <p:ext uri="{BB962C8B-B14F-4D97-AF65-F5344CB8AC3E}">
        <p14:creationId xmlns:p14="http://schemas.microsoft.com/office/powerpoint/2010/main" val="11819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3FB71C0-938A-85CC-76CD-CCD08B46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ESTIMARI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E2C8208-8C9E-E5D9-3ACD-B4A5F07C9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412636" cy="38807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CONSUM GAZE IN 9 ORE ….240 mc</a:t>
            </a:r>
          </a:p>
          <a:p>
            <a:pPr marL="0" indent="0">
              <a:buNone/>
            </a:pPr>
            <a:r>
              <a:rPr lang="en-US" dirty="0"/>
              <a:t>(9 ORE CU SOARE)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 240 mc * 3.1ron/mc = 744 </a:t>
            </a:r>
            <a:r>
              <a:rPr lang="en-US" dirty="0" err="1"/>
              <a:t>ron</a:t>
            </a:r>
            <a:endParaRPr lang="en-US" dirty="0"/>
          </a:p>
          <a:p>
            <a:endParaRPr lang="en-US" dirty="0"/>
          </a:p>
          <a:p>
            <a:r>
              <a:rPr lang="en-US" dirty="0"/>
              <a:t>REDUCERE CONSUM ENERGIE ELECTRICA IN SISTEMUL PRIMAR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44943610-CD2F-6D74-81EB-5232A44ADC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RECUPERAREA INVESTITIEI</a:t>
            </a:r>
          </a:p>
          <a:p>
            <a:endParaRPr lang="en-US" dirty="0"/>
          </a:p>
          <a:p>
            <a:r>
              <a:rPr lang="en-US" dirty="0"/>
              <a:t>VALOARE INVESTITIE/COST GAZE ZILNIC ( in 9 ore ) = ZILE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202 300 / 744 = 271 ZILE</a:t>
            </a:r>
          </a:p>
        </p:txBody>
      </p:sp>
    </p:spTree>
    <p:extLst>
      <p:ext uri="{BB962C8B-B14F-4D97-AF65-F5344CB8AC3E}">
        <p14:creationId xmlns:p14="http://schemas.microsoft.com/office/powerpoint/2010/main" val="2888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F0FBCEC-FBFE-B232-B378-45795277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AVANTAJE</a:t>
            </a:r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287E697F-B005-D4EC-3058-05CA9F9A04F2}"/>
              </a:ext>
            </a:extLst>
          </p:cNvPr>
          <p:cNvSpPr txBox="1"/>
          <p:nvPr/>
        </p:nvSpPr>
        <p:spPr>
          <a:xfrm>
            <a:off x="480060" y="1517547"/>
            <a:ext cx="795985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subvenției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prețului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caldă</a:t>
            </a:r>
            <a:r>
              <a:rPr lang="en-US" dirty="0"/>
              <a:t> la client.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costurilor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consumul</a:t>
            </a:r>
            <a:r>
              <a:rPr lang="en-US" dirty="0"/>
              <a:t> de gaze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producerea</a:t>
            </a:r>
            <a:r>
              <a:rPr lang="en-US" dirty="0"/>
              <a:t> </a:t>
            </a:r>
            <a:r>
              <a:rPr lang="en-US" dirty="0" err="1"/>
              <a:t>apei</a:t>
            </a:r>
            <a:r>
              <a:rPr lang="en-US" dirty="0"/>
              <a:t> </a:t>
            </a:r>
            <a:r>
              <a:rPr lang="en-US" dirty="0" err="1"/>
              <a:t>calde</a:t>
            </a:r>
            <a:r>
              <a:rPr lang="en-US" dirty="0"/>
              <a:t> pe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verii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costurilor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consumul</a:t>
            </a:r>
            <a:r>
              <a:rPr lang="en-US" dirty="0"/>
              <a:t> de gaze, </a:t>
            </a:r>
            <a:r>
              <a:rPr lang="en-US" dirty="0" err="1"/>
              <a:t>ținând</a:t>
            </a:r>
            <a:r>
              <a:rPr lang="en-US" dirty="0"/>
              <a:t> </a:t>
            </a:r>
            <a:r>
              <a:rPr lang="en-US" dirty="0" err="1"/>
              <a:t>cont</a:t>
            </a:r>
            <a:r>
              <a:rPr lang="en-US" dirty="0"/>
              <a:t> de </a:t>
            </a:r>
            <a:r>
              <a:rPr lang="en-US" dirty="0" err="1"/>
              <a:t>aportul</a:t>
            </a:r>
            <a:r>
              <a:rPr lang="en-US" dirty="0"/>
              <a:t> de </a:t>
            </a:r>
            <a:r>
              <a:rPr lang="en-US" dirty="0" err="1"/>
              <a:t>căldură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producerea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termice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perioada</a:t>
            </a:r>
            <a:r>
              <a:rPr lang="en-US" dirty="0"/>
              <a:t> de </a:t>
            </a:r>
            <a:r>
              <a:rPr lang="en-US" dirty="0" err="1"/>
              <a:t>iarnă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prețului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termice</a:t>
            </a:r>
            <a:r>
              <a:rPr lang="en-US" dirty="0"/>
              <a:t> la client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aportului</a:t>
            </a:r>
            <a:r>
              <a:rPr lang="en-US" dirty="0"/>
              <a:t> </a:t>
            </a:r>
            <a:r>
              <a:rPr lang="en-US" dirty="0" err="1"/>
              <a:t>termic</a:t>
            </a:r>
            <a:r>
              <a:rPr lang="en-US" dirty="0"/>
              <a:t> </a:t>
            </a:r>
            <a:r>
              <a:rPr lang="en-US" dirty="0" err="1"/>
              <a:t>produs</a:t>
            </a:r>
            <a:r>
              <a:rPr lang="en-US" dirty="0"/>
              <a:t> de </a:t>
            </a:r>
            <a:r>
              <a:rPr lang="en-US" dirty="0" err="1"/>
              <a:t>panourile</a:t>
            </a:r>
            <a:r>
              <a:rPr lang="en-US" dirty="0"/>
              <a:t> </a:t>
            </a:r>
            <a:r>
              <a:rPr lang="en-US" dirty="0" err="1"/>
              <a:t>solare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consumului</a:t>
            </a:r>
            <a:r>
              <a:rPr lang="en-US" dirty="0"/>
              <a:t> de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electrică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utilizării</a:t>
            </a:r>
            <a:r>
              <a:rPr lang="en-US" dirty="0"/>
              <a:t> </a:t>
            </a:r>
            <a:r>
              <a:rPr lang="en-US" dirty="0" err="1"/>
              <a:t>panoului</a:t>
            </a:r>
            <a:r>
              <a:rPr lang="en-US" dirty="0"/>
              <a:t> </a:t>
            </a:r>
            <a:r>
              <a:rPr lang="en-US" dirty="0" err="1"/>
              <a:t>fotovoltaic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Recuperarea</a:t>
            </a:r>
            <a:r>
              <a:rPr lang="en-US" dirty="0"/>
              <a:t> </a:t>
            </a:r>
            <a:r>
              <a:rPr lang="en-US" dirty="0" err="1"/>
              <a:t>investiției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valoare</a:t>
            </a:r>
            <a:r>
              <a:rPr lang="en-US" dirty="0"/>
              <a:t> de 170.000 de lei (plus TVA), </a:t>
            </a:r>
            <a:r>
              <a:rPr lang="en-US" dirty="0" err="1"/>
              <a:t>într</a:t>
            </a:r>
            <a:r>
              <a:rPr lang="en-US" dirty="0"/>
              <a:t>-un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relativ</a:t>
            </a:r>
            <a:r>
              <a:rPr lang="en-US" dirty="0"/>
              <a:t> </a:t>
            </a:r>
            <a:r>
              <a:rPr lang="en-US" dirty="0" err="1"/>
              <a:t>scurt</a:t>
            </a:r>
            <a:r>
              <a:rPr lang="en-US" dirty="0"/>
              <a:t>: 271 de </a:t>
            </a:r>
            <a:r>
              <a:rPr lang="en-US" dirty="0" err="1"/>
              <a:t>zile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 </a:t>
            </a:r>
            <a:r>
              <a:rPr lang="en-US" dirty="0" err="1"/>
              <a:t>Costuri</a:t>
            </a:r>
            <a:r>
              <a:rPr lang="en-US" dirty="0"/>
              <a:t> </a:t>
            </a:r>
            <a:r>
              <a:rPr lang="en-US" dirty="0" err="1"/>
              <a:t>reduse</a:t>
            </a:r>
            <a:r>
              <a:rPr lang="en-US" dirty="0"/>
              <a:t> de </a:t>
            </a:r>
            <a:r>
              <a:rPr lang="en-US" dirty="0" err="1"/>
              <a:t>mentenanță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monitorizarea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eficienței</a:t>
            </a:r>
            <a:r>
              <a:rPr lang="en-US" dirty="0"/>
              <a:t> </a:t>
            </a:r>
            <a:r>
              <a:rPr lang="en-US" dirty="0" err="1"/>
              <a:t>acestui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pilot, </a:t>
            </a:r>
            <a:r>
              <a:rPr lang="en-US" dirty="0" err="1"/>
              <a:t>Primăria</a:t>
            </a:r>
            <a:r>
              <a:rPr lang="en-US" dirty="0"/>
              <a:t> </a:t>
            </a:r>
            <a:r>
              <a:rPr lang="en-US" dirty="0" err="1"/>
              <a:t>Municipiului</a:t>
            </a:r>
            <a:r>
              <a:rPr lang="en-US" dirty="0"/>
              <a:t> Pitești </a:t>
            </a:r>
            <a:r>
              <a:rPr lang="en-US" dirty="0" err="1"/>
              <a:t>intenționează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extindă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inovativ</a:t>
            </a:r>
            <a:r>
              <a:rPr lang="en-US" dirty="0"/>
              <a:t> la </a:t>
            </a:r>
            <a:r>
              <a:rPr lang="en-US" dirty="0" err="1"/>
              <a:t>nivelul</a:t>
            </a:r>
            <a:r>
              <a:rPr lang="en-US" dirty="0"/>
              <a:t> </a:t>
            </a:r>
            <a:r>
              <a:rPr lang="en-US" dirty="0" err="1"/>
              <a:t>întregului</a:t>
            </a:r>
            <a:r>
              <a:rPr lang="en-US" dirty="0"/>
              <a:t> </a:t>
            </a:r>
            <a:r>
              <a:rPr lang="en-US" dirty="0" err="1"/>
              <a:t>oraș</a:t>
            </a:r>
            <a:r>
              <a:rPr lang="en-US" dirty="0"/>
              <a:t>,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solicitarea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accesarea</a:t>
            </a:r>
            <a:r>
              <a:rPr lang="en-US" dirty="0"/>
              <a:t> </a:t>
            </a:r>
            <a:r>
              <a:rPr lang="en-US" dirty="0" err="1"/>
              <a:t>fondurilor</a:t>
            </a:r>
            <a:r>
              <a:rPr lang="en-US" dirty="0"/>
              <a:t> </a:t>
            </a:r>
            <a:r>
              <a:rPr lang="en-US" dirty="0" err="1"/>
              <a:t>nerambursabile</a:t>
            </a:r>
            <a:r>
              <a:rPr lang="en-US" dirty="0"/>
              <a:t> – </a:t>
            </a:r>
            <a:r>
              <a:rPr lang="en-US" dirty="0" err="1"/>
              <a:t>guvernamentale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europene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78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308BAA9-F3D7-C99A-6A41-3A7B0615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SCHEMA DE PRINCIPIU A INSTALATIEI CU </a:t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22 PANOURI SOLARE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474B4CB3-23A8-5AFD-32E9-F5F879941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90" t="5891" r="17580" b="4942"/>
          <a:stretch/>
        </p:blipFill>
        <p:spPr>
          <a:xfrm>
            <a:off x="1297858" y="2389239"/>
            <a:ext cx="6046839" cy="4425129"/>
          </a:xfrm>
        </p:spPr>
      </p:pic>
    </p:spTree>
    <p:extLst>
      <p:ext uri="{BB962C8B-B14F-4D97-AF65-F5344CB8AC3E}">
        <p14:creationId xmlns:p14="http://schemas.microsoft.com/office/powerpoint/2010/main" val="24475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BFC5BE4-4CA4-0ACF-E417-0550725C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INAINTE DE EXECUTIE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26738285-70EC-A7D9-FF1F-77C14557C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5" t="12224"/>
          <a:stretch/>
        </p:blipFill>
        <p:spPr>
          <a:xfrm>
            <a:off x="530963" y="1366684"/>
            <a:ext cx="9006229" cy="5161935"/>
          </a:xfrm>
        </p:spPr>
      </p:pic>
    </p:spTree>
    <p:extLst>
      <p:ext uri="{BB962C8B-B14F-4D97-AF65-F5344CB8AC3E}">
        <p14:creationId xmlns:p14="http://schemas.microsoft.com/office/powerpoint/2010/main" val="16216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30FF084-8243-32A0-0CFD-73948A94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7" name="Substituent conținut 6">
            <a:extLst>
              <a:ext uri="{FF2B5EF4-FFF2-40B4-BE49-F238E27FC236}">
                <a16:creationId xmlns:a16="http://schemas.microsoft.com/office/drawing/2014/main" id="{12121B6D-85B6-6506-399A-C679C5B92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01" t="17290" r="5489" b="-378"/>
          <a:stretch/>
        </p:blipFill>
        <p:spPr>
          <a:xfrm>
            <a:off x="795452" y="1425678"/>
            <a:ext cx="8478550" cy="5113562"/>
          </a:xfrm>
        </p:spPr>
      </p:pic>
    </p:spTree>
    <p:extLst>
      <p:ext uri="{BB962C8B-B14F-4D97-AF65-F5344CB8AC3E}">
        <p14:creationId xmlns:p14="http://schemas.microsoft.com/office/powerpoint/2010/main" val="557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50A4875-D5CC-53FD-E67E-8034BCFF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7" name="Substituent conținut 6">
            <a:extLst>
              <a:ext uri="{FF2B5EF4-FFF2-40B4-BE49-F238E27FC236}">
                <a16:creationId xmlns:a16="http://schemas.microsoft.com/office/drawing/2014/main" id="{7A7AC3D1-016A-32E9-DAA9-6CF28EB17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63" t="5351" r="18609" b="4891"/>
          <a:stretch/>
        </p:blipFill>
        <p:spPr>
          <a:xfrm>
            <a:off x="1130710" y="1455174"/>
            <a:ext cx="8143292" cy="5243855"/>
          </a:xfrm>
        </p:spPr>
      </p:pic>
    </p:spTree>
    <p:extLst>
      <p:ext uri="{BB962C8B-B14F-4D97-AF65-F5344CB8AC3E}">
        <p14:creationId xmlns:p14="http://schemas.microsoft.com/office/powerpoint/2010/main" val="25842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524AE32-53D1-EDB5-0F01-E86CD52F5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B69A68A7-AB8D-5DC6-868A-BB4DD787D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38" t="5587" r="18359" b="4421"/>
          <a:stretch/>
        </p:blipFill>
        <p:spPr>
          <a:xfrm>
            <a:off x="2130552" y="1969346"/>
            <a:ext cx="5879592" cy="4447533"/>
          </a:xfrm>
        </p:spPr>
      </p:pic>
    </p:spTree>
    <p:extLst>
      <p:ext uri="{BB962C8B-B14F-4D97-AF65-F5344CB8AC3E}">
        <p14:creationId xmlns:p14="http://schemas.microsoft.com/office/powerpoint/2010/main" val="32893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DD82D16-100C-6108-EDEA-2E30D735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38" y="462117"/>
            <a:ext cx="8596668" cy="1320800"/>
          </a:xfrm>
        </p:spPr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F6E0E363-948F-A65D-05E2-424553B40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1" y="1930400"/>
            <a:ext cx="8596668" cy="4611329"/>
          </a:xfrm>
        </p:spPr>
      </p:pic>
    </p:spTree>
    <p:extLst>
      <p:ext uri="{BB962C8B-B14F-4D97-AF65-F5344CB8AC3E}">
        <p14:creationId xmlns:p14="http://schemas.microsoft.com/office/powerpoint/2010/main" val="3893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C2F8FE-AE8C-F3AD-7525-AC621386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B8CDCF0-F0C3-CC54-0708-DACB1BA7F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06" y="1371600"/>
            <a:ext cx="4257294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9968646-DE34-8572-1DA1-055AD9AA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VALOARE INVESTITIE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9BD8A248-E1B7-8BA4-FAE0-A4112DBEB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/>
              <a:t>170 000 RON (</a:t>
            </a:r>
            <a:r>
              <a:rPr lang="en-US" sz="5400" dirty="0" err="1"/>
              <a:t>fara</a:t>
            </a:r>
            <a:r>
              <a:rPr lang="en-US" sz="5400" dirty="0"/>
              <a:t> TVA)</a:t>
            </a:r>
          </a:p>
          <a:p>
            <a:pPr marL="0" indent="0" algn="ctr">
              <a:buNone/>
            </a:pPr>
            <a:r>
              <a:rPr lang="en-US" sz="5400" dirty="0"/>
              <a:t>202 300 RON (cu TVA)</a:t>
            </a:r>
          </a:p>
        </p:txBody>
      </p:sp>
    </p:spTree>
    <p:extLst>
      <p:ext uri="{BB962C8B-B14F-4D97-AF65-F5344CB8AC3E}">
        <p14:creationId xmlns:p14="http://schemas.microsoft.com/office/powerpoint/2010/main" val="12501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4FC501C-9146-5655-402F-4C7CCAE5C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DDB78EE-F91A-72E4-7141-276A6F6B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335024"/>
            <a:ext cx="4342638" cy="5522976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F569E30B-23A0-2511-5F5F-73C8A9E4C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92" y="1335024"/>
            <a:ext cx="4178046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64A0B51-7AFD-A315-0BA1-01ECB9B4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2FE3717F-F2F3-C3D3-D101-987FBAFB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30400"/>
            <a:ext cx="377571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0BF41E5-8384-98FF-71C1-C8897E45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IN TIMPUL EXECUTIEI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81FB2630-8439-3ADB-CC31-B00C057E3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7904"/>
            <a:ext cx="7473696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EF15B7C-25E1-EBE9-7C5D-1E36D2B4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FINAL EXECUTIE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C892D6DC-3CBA-A9A3-4AD4-956BCC924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1563329"/>
            <a:ext cx="8271112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BC59F18-14CC-5290-87C2-0ABDD5D6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FINAL EXECUTIE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E024A007-CFAA-175D-A5CD-B5DF5D162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" y="1700981"/>
            <a:ext cx="8723396" cy="51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281C42E-8486-9B25-C8AB-2067F987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FINAL EXECUTIE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79AEB374-6882-49D2-CFBB-8323F893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0400"/>
            <a:ext cx="7750002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01A0994-75BA-8979-116C-48E7312D4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FINAL EXECUTIE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B897EFC-BAB6-3D43-614F-99DF77547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0400"/>
            <a:ext cx="7750002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89E4331-38DB-44F0-AD27-E98FEC60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FINAL EXECUTIE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326EAD23-F5CC-425C-6564-11F6EF446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0400"/>
            <a:ext cx="7839456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DD2F397-6ADF-0593-428A-5A92BFB7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FOTO FINAL EXECUTIE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71EF1224-9239-801D-7B5C-D9D54B102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18" y="1596104"/>
            <a:ext cx="51435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6C25810-D1EE-A19E-F0C7-450E53C7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FOTO </a:t>
            </a:r>
            <a:br>
              <a:rPr lang="en-US" dirty="0"/>
            </a:br>
            <a:r>
              <a:rPr lang="en-US" dirty="0"/>
              <a:t>GRUP POMPARE SI </a:t>
            </a:r>
            <a:br>
              <a:rPr lang="en-US" dirty="0"/>
            </a:br>
            <a:r>
              <a:rPr lang="en-US" dirty="0"/>
              <a:t>SCHIMBATOR DE CALDURA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660D69B-FF37-CE66-9267-2D5132755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31720"/>
            <a:ext cx="7750002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E2946F9-4BCA-B428-F335-F64592B9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 ZONA 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E6A4FB1E-1B40-8026-89DA-F8FE0A0AE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32" t="15213" r="11227" b="54"/>
          <a:stretch/>
        </p:blipFill>
        <p:spPr>
          <a:xfrm>
            <a:off x="677334" y="1386349"/>
            <a:ext cx="8367252" cy="4729316"/>
          </a:xfrm>
        </p:spPr>
      </p:pic>
    </p:spTree>
    <p:extLst>
      <p:ext uri="{BB962C8B-B14F-4D97-AF65-F5344CB8AC3E}">
        <p14:creationId xmlns:p14="http://schemas.microsoft.com/office/powerpoint/2010/main" val="14549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B01261C-9F90-5FBE-D66A-6412C55C7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URMATOAREA LOCATIE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RAZBOIENI STRADA OITUZ  CT 715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206E05AC-BFB7-4FB4-145F-0A4050FD1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0" t="23905" r="12100" b="-371"/>
          <a:stretch/>
        </p:blipFill>
        <p:spPr>
          <a:xfrm>
            <a:off x="684890" y="1997964"/>
            <a:ext cx="8357616" cy="4599432"/>
          </a:xfrm>
          <a:prstGeom prst="rect">
            <a:avLst/>
          </a:prstGeom>
        </p:spPr>
      </p:pic>
      <p:cxnSp>
        <p:nvCxnSpPr>
          <p:cNvPr id="6" name="Conector drept cu săgeată 5">
            <a:extLst>
              <a:ext uri="{FF2B5EF4-FFF2-40B4-BE49-F238E27FC236}">
                <a16:creationId xmlns:a16="http://schemas.microsoft.com/office/drawing/2014/main" id="{65B8B974-75B9-BF37-D066-39D8468CAC7F}"/>
              </a:ext>
            </a:extLst>
          </p:cNvPr>
          <p:cNvCxnSpPr>
            <a:cxnSpLocks/>
          </p:cNvCxnSpPr>
          <p:nvPr/>
        </p:nvCxnSpPr>
        <p:spPr>
          <a:xfrm flipH="1">
            <a:off x="5506124" y="2697480"/>
            <a:ext cx="1554480" cy="146304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Cerneală 2">
                <a:extLst>
                  <a:ext uri="{FF2B5EF4-FFF2-40B4-BE49-F238E27FC236}">
                    <a16:creationId xmlns:a16="http://schemas.microsoft.com/office/drawing/2014/main" id="{86566D7D-807A-1DD2-6B5D-08733714E5DB}"/>
                  </a:ext>
                </a:extLst>
              </p14:cNvPr>
              <p14:cNvContentPartPr/>
              <p14:nvPr/>
            </p14:nvContentPartPr>
            <p14:xfrm>
              <a:off x="7658977" y="3686988"/>
              <a:ext cx="360" cy="360"/>
            </p14:xfrm>
          </p:contentPart>
        </mc:Choice>
        <mc:Fallback xmlns="">
          <p:pic>
            <p:nvPicPr>
              <p:cNvPr id="3" name="Cerneală 2">
                <a:extLst>
                  <a:ext uri="{FF2B5EF4-FFF2-40B4-BE49-F238E27FC236}">
                    <a16:creationId xmlns:a16="http://schemas.microsoft.com/office/drawing/2014/main" id="{86566D7D-807A-1DD2-6B5D-08733714E5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0337" y="36783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Cerneală 4">
                <a:extLst>
                  <a:ext uri="{FF2B5EF4-FFF2-40B4-BE49-F238E27FC236}">
                    <a16:creationId xmlns:a16="http://schemas.microsoft.com/office/drawing/2014/main" id="{E820E63E-1945-CB24-E38D-8AAA74A32916}"/>
                  </a:ext>
                </a:extLst>
              </p14:cNvPr>
              <p14:cNvContentPartPr/>
              <p14:nvPr/>
            </p14:nvContentPartPr>
            <p14:xfrm>
              <a:off x="7423177" y="3618228"/>
              <a:ext cx="360" cy="360"/>
            </p14:xfrm>
          </p:contentPart>
        </mc:Choice>
        <mc:Fallback xmlns="">
          <p:pic>
            <p:nvPicPr>
              <p:cNvPr id="5" name="Cerneală 4">
                <a:extLst>
                  <a:ext uri="{FF2B5EF4-FFF2-40B4-BE49-F238E27FC236}">
                    <a16:creationId xmlns:a16="http://schemas.microsoft.com/office/drawing/2014/main" id="{E820E63E-1945-CB24-E38D-8AAA74A329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4177" y="36095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Cerneală 6">
                <a:extLst>
                  <a:ext uri="{FF2B5EF4-FFF2-40B4-BE49-F238E27FC236}">
                    <a16:creationId xmlns:a16="http://schemas.microsoft.com/office/drawing/2014/main" id="{8F0DE6BC-E563-D402-07E2-006464566087}"/>
                  </a:ext>
                </a:extLst>
              </p14:cNvPr>
              <p14:cNvContentPartPr/>
              <p14:nvPr/>
            </p14:nvContentPartPr>
            <p14:xfrm>
              <a:off x="7325257" y="3608148"/>
              <a:ext cx="360" cy="360"/>
            </p14:xfrm>
          </p:contentPart>
        </mc:Choice>
        <mc:Fallback xmlns="">
          <p:pic>
            <p:nvPicPr>
              <p:cNvPr id="7" name="Cerneală 6">
                <a:extLst>
                  <a:ext uri="{FF2B5EF4-FFF2-40B4-BE49-F238E27FC236}">
                    <a16:creationId xmlns:a16="http://schemas.microsoft.com/office/drawing/2014/main" id="{8F0DE6BC-E563-D402-07E2-0064645660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6257" y="35991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8" name="Cerneală 7">
                <a:extLst>
                  <a:ext uri="{FF2B5EF4-FFF2-40B4-BE49-F238E27FC236}">
                    <a16:creationId xmlns:a16="http://schemas.microsoft.com/office/drawing/2014/main" id="{5CD999D4-F94B-F3EE-BD07-23D89DFEAD0A}"/>
                  </a:ext>
                </a:extLst>
              </p14:cNvPr>
              <p14:cNvContentPartPr/>
              <p14:nvPr/>
            </p14:nvContentPartPr>
            <p14:xfrm>
              <a:off x="7325257" y="3677268"/>
              <a:ext cx="360" cy="360"/>
            </p14:xfrm>
          </p:contentPart>
        </mc:Choice>
        <mc:Fallback xmlns="">
          <p:pic>
            <p:nvPicPr>
              <p:cNvPr id="8" name="Cerneală 7">
                <a:extLst>
                  <a:ext uri="{FF2B5EF4-FFF2-40B4-BE49-F238E27FC236}">
                    <a16:creationId xmlns:a16="http://schemas.microsoft.com/office/drawing/2014/main" id="{5CD999D4-F94B-F3EE-BD07-23D89DFEAD0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6257" y="3668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9" name="Cerneală 8">
                <a:extLst>
                  <a:ext uri="{FF2B5EF4-FFF2-40B4-BE49-F238E27FC236}">
                    <a16:creationId xmlns:a16="http://schemas.microsoft.com/office/drawing/2014/main" id="{756ED41B-5778-8850-638C-EB3BF06C49C6}"/>
                  </a:ext>
                </a:extLst>
              </p14:cNvPr>
              <p14:cNvContentPartPr/>
              <p14:nvPr/>
            </p14:nvContentPartPr>
            <p14:xfrm>
              <a:off x="8406337" y="3657468"/>
              <a:ext cx="4320" cy="360"/>
            </p14:xfrm>
          </p:contentPart>
        </mc:Choice>
        <mc:Fallback xmlns="">
          <p:pic>
            <p:nvPicPr>
              <p:cNvPr id="9" name="Cerneală 8">
                <a:extLst>
                  <a:ext uri="{FF2B5EF4-FFF2-40B4-BE49-F238E27FC236}">
                    <a16:creationId xmlns:a16="http://schemas.microsoft.com/office/drawing/2014/main" id="{756ED41B-5778-8850-638C-EB3BF06C49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97697" y="3648468"/>
                <a:ext cx="219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7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339DE60-859E-4543-14A1-FEB8AC05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84192"/>
          </a:xfrm>
        </p:spPr>
        <p:txBody>
          <a:bodyPr/>
          <a:lstStyle/>
          <a:p>
            <a:r>
              <a:rPr lang="en-US" dirty="0"/>
              <a:t>URMATOAREA LOCATIE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RAZBOIENI STRADA OITUZ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CT 715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NR. BLOCURI………………8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NR. APARTAMENTE……..500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DEBIT NECESAR…………..4 mc/h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NECESAR MW……………..44 MW/h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EED3A87-1F96-F51D-0A6B-8C3048796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00338"/>
            <a:ext cx="8596313" cy="1827212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</a:rPr>
              <a:t>VA MULTUMESC !</a:t>
            </a:r>
          </a:p>
        </p:txBody>
      </p:sp>
    </p:spTree>
    <p:extLst>
      <p:ext uri="{BB962C8B-B14F-4D97-AF65-F5344CB8AC3E}">
        <p14:creationId xmlns:p14="http://schemas.microsoft.com/office/powerpoint/2010/main" val="1282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8F290AC-7E0F-1CA6-4064-0D81E8C1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BENEFICIARI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302B7EA7-C1DA-EFFA-1FD0-344EB0E32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BLOCURI RACORDATE</a:t>
            </a:r>
          </a:p>
          <a:p>
            <a:r>
              <a:rPr lang="en-US" dirty="0"/>
              <a:t>La CT 206 (PT 206 + PT 205) </a:t>
            </a:r>
          </a:p>
          <a:p>
            <a:endParaRPr lang="en-US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4B01FA5B-ADCF-0DE0-2B65-8F0D96CEE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732381"/>
          </a:xfrm>
        </p:spPr>
        <p:txBody>
          <a:bodyPr>
            <a:normAutofit/>
          </a:bodyPr>
          <a:lstStyle/>
          <a:p>
            <a:r>
              <a:rPr lang="en-US" dirty="0"/>
              <a:t>BLOC M2  ----- BLOC P1</a:t>
            </a:r>
          </a:p>
          <a:p>
            <a:r>
              <a:rPr lang="en-US" dirty="0"/>
              <a:t>BLOC N1  ----- BLOC P6A</a:t>
            </a:r>
          </a:p>
          <a:p>
            <a:r>
              <a:rPr lang="en-US" dirty="0"/>
              <a:t>BLOC N2   ----- BLOC P10</a:t>
            </a:r>
          </a:p>
          <a:p>
            <a:r>
              <a:rPr lang="en-US" dirty="0"/>
              <a:t>BLOC P1   ----- BLOC P14</a:t>
            </a:r>
          </a:p>
          <a:p>
            <a:r>
              <a:rPr lang="en-US" dirty="0"/>
              <a:t>BLOC P2   ----- BLOC P15</a:t>
            </a:r>
          </a:p>
          <a:p>
            <a:r>
              <a:rPr lang="en-US" dirty="0"/>
              <a:t>BLOC Q3a ----– BLOC P16</a:t>
            </a:r>
          </a:p>
          <a:p>
            <a:r>
              <a:rPr lang="en-US" dirty="0"/>
              <a:t>BLOC Q4  ------BLOC P17</a:t>
            </a:r>
          </a:p>
          <a:p>
            <a:r>
              <a:rPr lang="en-US" dirty="0"/>
              <a:t>BLOC P18 ----- BLOC P20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858E7D2F-C5D4-C560-09D4-063BB9D95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NUMAR APARTAMENTE RACORDATE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D8680BFB-EEB5-3E31-EBCC-83C8CBE56E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124 APARTAMENTE</a:t>
            </a:r>
          </a:p>
        </p:txBody>
      </p:sp>
    </p:spTree>
    <p:extLst>
      <p:ext uri="{BB962C8B-B14F-4D97-AF65-F5344CB8AC3E}">
        <p14:creationId xmlns:p14="http://schemas.microsoft.com/office/powerpoint/2010/main" val="21936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70AE311-1E86-1E68-F523-C87F22B6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DATE CAZAN TERMIC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3765C31-D4BA-B649-4076-819AE4368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TIP FERROLI</a:t>
            </a:r>
          </a:p>
          <a:p>
            <a:endParaRPr lang="en-US" dirty="0"/>
          </a:p>
          <a:p>
            <a:r>
              <a:rPr lang="en-US" dirty="0"/>
              <a:t>ARZATOR RIELLO RSM BLU FS2</a:t>
            </a:r>
          </a:p>
          <a:p>
            <a:endParaRPr lang="en-US" dirty="0"/>
          </a:p>
          <a:p>
            <a:r>
              <a:rPr lang="en-US" dirty="0"/>
              <a:t>PUTERE INSTALATA.. 600 [KW]</a:t>
            </a:r>
          </a:p>
          <a:p>
            <a:r>
              <a:rPr lang="en-US" dirty="0"/>
              <a:t>PUTERE CALORIFICA … 10.99</a:t>
            </a:r>
          </a:p>
          <a:p>
            <a:endParaRPr lang="en-US" dirty="0"/>
          </a:p>
          <a:p>
            <a:r>
              <a:rPr lang="en-US" dirty="0"/>
              <a:t>CONSUM GAZE CONFORM PUTERE INSTALATA … 54.55mc/h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D9D285F-756F-C4B8-8BFE-388DAD5A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FOTO INFORMATIV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1697EF93-B68E-3755-A5D5-70E3588CA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994" y="1826030"/>
            <a:ext cx="6223820" cy="4700971"/>
          </a:xfrm>
        </p:spPr>
      </p:pic>
    </p:spTree>
    <p:extLst>
      <p:ext uri="{BB962C8B-B14F-4D97-AF65-F5344CB8AC3E}">
        <p14:creationId xmlns:p14="http://schemas.microsoft.com/office/powerpoint/2010/main" val="30534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4347810-713C-62DA-4529-F5A620F0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 TEHNICE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63DB4B2-0E52-BFD5-BE9E-3736D3EA2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22-- PANOURI SOLARE TERMICE CU CATE 30 TUBURI-</a:t>
            </a:r>
            <a:r>
              <a:rPr lang="en-US" dirty="0">
                <a:sym typeface="Wingdings" panose="05000000000000000000" pitchFamily="2" charset="2"/>
              </a:rPr>
              <a:t>43.56 KW PUTERE INSTALATA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1 --PANOU FOTOVOLTAIC – CARE VA ASIGURA ENERGIA ELECTRICA DE SIGURANTA IN MOMENTUL INTRERUPERII ENERGIEI ELECTRICE DIN RETEA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8DC010B-D5B6-EA1B-6582-4CA19B43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PANOURI UTILIZATE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AE2AEAF4-D2A7-4949-EC51-65E381AEF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671" y="1445342"/>
            <a:ext cx="4660490" cy="5240593"/>
          </a:xfrm>
        </p:spPr>
      </p:pic>
    </p:spTree>
    <p:extLst>
      <p:ext uri="{BB962C8B-B14F-4D97-AF65-F5344CB8AC3E}">
        <p14:creationId xmlns:p14="http://schemas.microsoft.com/office/powerpoint/2010/main" val="3147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952606C-19AB-32F7-6198-8C2A6D7F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PREVEDERI PENTRU SISTEM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60CEAD8-F5CF-0CA0-9C50-163E51DCF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q-A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-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va 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asigura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atunci</a:t>
            </a:r>
            <a:r>
              <a:rPr lang="fr-FR" sz="1800" dirty="0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cind</a:t>
            </a:r>
            <a:r>
              <a:rPr lang="fr-FR" sz="1800" dirty="0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 </a:t>
            </a:r>
            <a:r>
              <a:rPr lang="fr-FR" sz="1800" dirty="0" err="1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solidFill>
                  <a:srgbClr val="80808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fr-FR" sz="1800" dirty="0" err="1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ionează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o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putere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43.56 KW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pentru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un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debit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</a:t>
            </a:r>
            <a:r>
              <a:rPr lang="fr-FR" sz="1800" dirty="0">
                <a:solidFill>
                  <a:srgbClr val="8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4,65m3/h ;</a:t>
            </a:r>
            <a:endParaRPr lang="en-US" sz="1800" dirty="0">
              <a:effectLst/>
              <a:latin typeface="TimesNewRoman-R"/>
              <a:ea typeface="Times New Roman" panose="02020603050405020304" pitchFamily="18" charset="0"/>
              <a:cs typeface="TimesNewRoman-R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-va 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si se va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asigura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realizarea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cerintelor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mai sus in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condi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iile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care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ioneaza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impreuna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cu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instala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existenta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in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momentul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in CT206;</a:t>
            </a:r>
            <a:endParaRPr lang="en-US" sz="1800" dirty="0">
              <a:effectLst/>
              <a:latin typeface="TimesNewRoman-R"/>
              <a:ea typeface="Times New Roman" panose="02020603050405020304" pitchFamily="18" charset="0"/>
              <a:cs typeface="TimesNewRoman-R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-nu va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influen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negativ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ionarea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instala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iilor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existente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CT206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atunci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cind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instalatia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solara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este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scoasă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din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iune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sau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condi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iile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ionare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ale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instala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iei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solare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nu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sunt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cele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minim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necesare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;</a:t>
            </a:r>
            <a:endParaRPr lang="en-US" sz="1800" dirty="0">
              <a:effectLst/>
              <a:latin typeface="TimesNewRoman-R"/>
              <a:ea typeface="Times New Roman" panose="02020603050405020304" pitchFamily="18" charset="0"/>
              <a:cs typeface="TimesNewRoman-R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-va fi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dotata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cu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o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instala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automatizare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care sa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asigure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ionarea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in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condi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deplina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siguran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din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punct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vedere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tehnic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sau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al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securitatii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si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sanata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(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să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nu existe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posibilitatea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contaminării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ACC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astfel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incit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aceasta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sa devina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improprie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uzului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uman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) in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condi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iile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in care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supravegherea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instala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iilor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nu este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asigurată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permanent de un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operator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uman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.</a:t>
            </a:r>
            <a:endParaRPr lang="en-US" sz="1800" dirty="0">
              <a:effectLst/>
              <a:latin typeface="TimesNewRoman-R"/>
              <a:ea typeface="Times New Roman" panose="02020603050405020304" pitchFamily="18" charset="0"/>
              <a:cs typeface="TimesNewRoman-R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-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trebuie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să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fie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capabila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sa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func</a:t>
            </a:r>
            <a:r>
              <a:rPr lang="fr-FR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ioneze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tot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parcursul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anului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(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atit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în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sezonul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primavara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- vara cat </a:t>
            </a:r>
            <a:r>
              <a:rPr lang="fr-FR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 in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sezonul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toamna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 –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iarna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NewRoman-R"/>
              </a:rPr>
              <a:t>).</a:t>
            </a:r>
            <a:endParaRPr lang="en-US" sz="1800" dirty="0">
              <a:effectLst/>
              <a:latin typeface="TimesNewRoman-R"/>
              <a:ea typeface="Times New Roman" panose="02020603050405020304" pitchFamily="18" charset="0"/>
              <a:cs typeface="TimesNewRoman-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Fațetă">
  <a:themeElements>
    <a:clrScheme name="Fațetă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țetă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țetă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8320</TotalTime>
  <Words>663</Words>
  <Application>Microsoft Office PowerPoint</Application>
  <PresentationFormat>Ecran lat</PresentationFormat>
  <Paragraphs>98</Paragraphs>
  <Slides>32</Slides>
  <Notes>3</Notes>
  <HiddenSlides>0</HiddenSlides>
  <MMClips>0</MMClips>
  <ScaleCrop>false</ScaleCrop>
  <HeadingPairs>
    <vt:vector size="6" baseType="variant">
      <vt:variant>
        <vt:lpstr>Fonturi utilizate</vt:lpstr>
      </vt:variant>
      <vt:variant>
        <vt:i4>8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32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TimesNewRoman-R</vt:lpstr>
      <vt:lpstr>Trebuchet MS</vt:lpstr>
      <vt:lpstr>Wingdings</vt:lpstr>
      <vt:lpstr>Wingdings 3</vt:lpstr>
      <vt:lpstr>Fațetă</vt:lpstr>
      <vt:lpstr>PROIECT PILOT </vt:lpstr>
      <vt:lpstr>VALOARE INVESTITIE</vt:lpstr>
      <vt:lpstr>PLAN ZONA </vt:lpstr>
      <vt:lpstr>BENEFICIARI</vt:lpstr>
      <vt:lpstr>DATE CAZAN TERMIC</vt:lpstr>
      <vt:lpstr>FOTO INFORMATIV</vt:lpstr>
      <vt:lpstr>DATE TEHNICE</vt:lpstr>
      <vt:lpstr>TIP PANOURI UTILIZATE</vt:lpstr>
      <vt:lpstr>PREVEDERI PENTRU SISTEM</vt:lpstr>
      <vt:lpstr>RASARITUL SI APUSUL SOARELUI IN LUNA IUNIE</vt:lpstr>
      <vt:lpstr>ESTIMARI</vt:lpstr>
      <vt:lpstr>AVANTAJE</vt:lpstr>
      <vt:lpstr>SCHEMA DE PRINCIPIU A INSTALATIEI CU  22 PANOURI SOLARE</vt:lpstr>
      <vt:lpstr>FOTO INAINTE DE EXECUTIE</vt:lpstr>
      <vt:lpstr>FOTO IN TIMPUL EXECUTIEI</vt:lpstr>
      <vt:lpstr>FOTO IN TIMPUL EXECUTIEI</vt:lpstr>
      <vt:lpstr>FOTO IN TIMPUL EXECUTIEI</vt:lpstr>
      <vt:lpstr>FOTO IN TIMPUL EXECUTIEI</vt:lpstr>
      <vt:lpstr>FOTO IN TIMPUL EXECUTIEI</vt:lpstr>
      <vt:lpstr>FOTO IN TIMPUL EXECUTIEI</vt:lpstr>
      <vt:lpstr>FOTO IN TIMPUL EXECUTIEI</vt:lpstr>
      <vt:lpstr>FOTO IN TIMPUL EXECUTIEI</vt:lpstr>
      <vt:lpstr>FOTO FINAL EXECUTIE</vt:lpstr>
      <vt:lpstr>FOTO FINAL EXECUTIE</vt:lpstr>
      <vt:lpstr>FOTO FINAL EXECUTIE</vt:lpstr>
      <vt:lpstr>FOTO FINAL EXECUTIE</vt:lpstr>
      <vt:lpstr>FOTO FINAL EXECUTIE</vt:lpstr>
      <vt:lpstr>FOTO FINAL EXECUTIE</vt:lpstr>
      <vt:lpstr>FOTO  GRUP POMPARE SI  SCHIMBATOR DE CALDURA</vt:lpstr>
      <vt:lpstr>URMATOAREA LOCATIE RAZBOIENI STRADA OITUZ  CT 715</vt:lpstr>
      <vt:lpstr>URMATOAREA LOCATIE RAZBOIENI STRADA OITUZ  CT 715  NR. BLOCURI………………8 NR. APARTAMENTE……..500 DEBIT NECESAR…………..4 mc/h NECESAR MW……………..44 MW/h</vt:lpstr>
      <vt:lpstr>VA MULTUMESC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Barica</dc:creator>
  <cp:lastModifiedBy>George Barica</cp:lastModifiedBy>
  <cp:revision>27</cp:revision>
  <dcterms:created xsi:type="dcterms:W3CDTF">2024-06-06T08:05:32Z</dcterms:created>
  <dcterms:modified xsi:type="dcterms:W3CDTF">2024-07-31T08:21:57Z</dcterms:modified>
</cp:coreProperties>
</file>